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8" r:id="rId2"/>
    <p:sldId id="261" r:id="rId3"/>
    <p:sldId id="260" r:id="rId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3DB"/>
    <a:srgbClr val="005093"/>
    <a:srgbClr val="8FD2E9"/>
    <a:srgbClr val="34BC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57"/>
    <p:restoredTop sz="94675"/>
  </p:normalViewPr>
  <p:slideViewPr>
    <p:cSldViewPr snapToGrid="0" snapToObjects="1">
      <p:cViewPr varScale="1">
        <p:scale>
          <a:sx n="104" d="100"/>
          <a:sy n="104" d="100"/>
        </p:scale>
        <p:origin x="18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extBox 5"/>
          <p:cNvSpPr txBox="1"/>
          <p:nvPr userDrawn="1"/>
        </p:nvSpPr>
        <p:spPr>
          <a:xfrm>
            <a:off x="2652408" y="6396335"/>
            <a:ext cx="3839183" cy="369332"/>
          </a:xfrm>
          <a:prstGeom prst="rect">
            <a:avLst/>
          </a:prstGeom>
          <a:noFill/>
        </p:spPr>
        <p:txBody>
          <a:bodyPr wrap="square" lIns="0" tIns="0" rIns="0" bIns="0" rtlCol="0">
            <a:spAutoFit/>
          </a:bodyPr>
          <a:lstStyle/>
          <a:p>
            <a:pPr algn="ctr"/>
            <a:r>
              <a:rPr lang="en-US" sz="2400" b="1" kern="1200" dirty="0" err="1">
                <a:solidFill>
                  <a:schemeClr val="bg1"/>
                </a:solidFill>
                <a:effectLst/>
                <a:latin typeface="+mn-lt"/>
                <a:ea typeface="+mn-ea"/>
                <a:cs typeface="+mn-cs"/>
              </a:rPr>
              <a:t>www.acnn.org.au</a:t>
            </a:r>
            <a:endParaRPr lang="en-US" sz="2400" b="1" kern="1200" dirty="0">
              <a:solidFill>
                <a:schemeClr val="bg1"/>
              </a:solidFill>
              <a:effectLst/>
              <a:latin typeface="+mn-lt"/>
              <a:ea typeface="+mn-ea"/>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836140" y="3122141"/>
            <a:ext cx="7772400" cy="752024"/>
          </a:xfrm>
        </p:spPr>
        <p:txBody>
          <a:bodyPr lIns="0" tIns="0" rIns="0" bIns="0" anchor="b">
            <a:normAutofit/>
          </a:bodyPr>
          <a:lstStyle>
            <a:lvl1pPr algn="r">
              <a:defRPr sz="48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1142999" y="3973019"/>
            <a:ext cx="7465541" cy="387179"/>
          </a:xfrm>
        </p:spPr>
        <p:txBody>
          <a:bodyPr lIns="0" tIns="0" rIns="0" bIns="0">
            <a:normAutofit/>
          </a:bodyPr>
          <a:lstStyle>
            <a:lvl1pPr marL="0" indent="0" algn="r">
              <a:buNone/>
              <a:defRPr sz="2800">
                <a:solidFill>
                  <a:srgbClr val="8FD2E9"/>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722742" y="2784390"/>
            <a:ext cx="7886700" cy="806022"/>
          </a:xfrm>
        </p:spPr>
        <p:txBody>
          <a:bodyPr lIns="0" tIns="0" rIns="0" bIns="0" anchor="b">
            <a:normAutofit/>
          </a:bodyPr>
          <a:lstStyle>
            <a:lvl1pPr algn="r">
              <a:defRPr sz="4800"/>
            </a:lvl1pPr>
          </a:lstStyle>
          <a:p>
            <a:r>
              <a:rPr lang="en-US" dirty="0"/>
              <a:t>Click to edit Master title style</a:t>
            </a:r>
          </a:p>
        </p:txBody>
      </p:sp>
      <p:sp>
        <p:nvSpPr>
          <p:cNvPr id="3" name="Text Placeholder 2"/>
          <p:cNvSpPr>
            <a:spLocks noGrp="1"/>
          </p:cNvSpPr>
          <p:nvPr>
            <p:ph type="body" idx="1"/>
          </p:nvPr>
        </p:nvSpPr>
        <p:spPr>
          <a:xfrm>
            <a:off x="722742" y="3617401"/>
            <a:ext cx="7886700" cy="476806"/>
          </a:xfrm>
        </p:spPr>
        <p:txBody>
          <a:bodyPr lIns="0" tIns="0" rIns="0" bIns="0">
            <a:normAutofit/>
          </a:bodyPr>
          <a:lstStyle>
            <a:lvl1pPr marL="0" indent="0" algn="r">
              <a:buNone/>
              <a:defRPr sz="3000">
                <a:solidFill>
                  <a:srgbClr val="00A3D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149B112F-396D-4D42-9491-CA2BC1040936}" type="datetimeFigureOut">
              <a:rPr lang="en-US" smtClean="0"/>
              <a:t>4/3/2021</a:t>
            </a:fld>
            <a:endParaRPr lang="en-US"/>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AFDB0FB3-34AE-8A45-81F5-1332EC653E8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0" y="4504944"/>
            <a:ext cx="9144000" cy="2353056"/>
          </a:xfrm>
          <a:prstGeom prst="rect">
            <a:avLst/>
          </a:prstGeom>
        </p:spPr>
      </p:pic>
      <p:sp>
        <p:nvSpPr>
          <p:cNvPr id="2" name="Title Placeholder 1"/>
          <p:cNvSpPr>
            <a:spLocks noGrp="1"/>
          </p:cNvSpPr>
          <p:nvPr>
            <p:ph type="title"/>
          </p:nvPr>
        </p:nvSpPr>
        <p:spPr>
          <a:xfrm>
            <a:off x="628650" y="645212"/>
            <a:ext cx="7886700" cy="6151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399028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Box 7"/>
          <p:cNvSpPr txBox="1"/>
          <p:nvPr userDrawn="1"/>
        </p:nvSpPr>
        <p:spPr>
          <a:xfrm>
            <a:off x="6606746" y="6557319"/>
            <a:ext cx="1993557" cy="169277"/>
          </a:xfrm>
          <a:prstGeom prst="rect">
            <a:avLst/>
          </a:prstGeom>
          <a:noFill/>
        </p:spPr>
        <p:txBody>
          <a:bodyPr wrap="square" lIns="0" tIns="0" rIns="0" bIns="0"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1100" b="1" kern="1200" dirty="0" err="1">
                <a:solidFill>
                  <a:srgbClr val="00A3DB"/>
                </a:solidFill>
                <a:effectLst/>
                <a:latin typeface="+mn-lt"/>
                <a:ea typeface="+mn-ea"/>
                <a:cs typeface="+mn-cs"/>
              </a:rPr>
              <a:t>www.acnn.org.au</a:t>
            </a:r>
            <a:endParaRPr lang="en-US" sz="1100" kern="1200" dirty="0">
              <a:solidFill>
                <a:srgbClr val="00A3DB"/>
              </a:solidFill>
              <a:effectLst/>
              <a:latin typeface="+mn-lt"/>
              <a:ea typeface="+mn-ea"/>
              <a:cs typeface="+mn-cs"/>
            </a:endParaRPr>
          </a:p>
        </p:txBody>
      </p:sp>
    </p:spTree>
    <p:extLst>
      <p:ext uri="{BB962C8B-B14F-4D97-AF65-F5344CB8AC3E}">
        <p14:creationId xmlns:p14="http://schemas.microsoft.com/office/powerpoint/2010/main" val="2066195230"/>
      </p:ext>
    </p:extLst>
  </p:cSld>
  <p:clrMap bg1="lt1" tx1="dk1" bg2="lt2" tx2="dk2" accent1="accent1" accent2="accent2" accent3="accent3" accent4="accent4" accent5="accent5" accent6="accent6" hlink="hlink" folHlink="folHlink"/>
  <p:sldLayoutIdLst>
    <p:sldLayoutId id="2147483667" r:id="rId1"/>
    <p:sldLayoutId id="2147483661" r:id="rId2"/>
    <p:sldLayoutId id="2147483666" r:id="rId3"/>
    <p:sldLayoutId id="2147483663" r:id="rId4"/>
    <p:sldLayoutId id="2147483662" r:id="rId5"/>
  </p:sldLayoutIdLst>
  <p:txStyles>
    <p:titleStyle>
      <a:lvl1pPr algn="l" defTabSz="914400" rtl="0" eaLnBrk="1" latinLnBrk="0" hangingPunct="1">
        <a:lnSpc>
          <a:spcPct val="90000"/>
        </a:lnSpc>
        <a:spcBef>
          <a:spcPct val="0"/>
        </a:spcBef>
        <a:buNone/>
        <a:defRPr sz="4000" kern="1200">
          <a:solidFill>
            <a:srgbClr val="00509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00A3DB"/>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00A3DB"/>
        </a:buClr>
        <a:buFont typeface=".AppleSystemUIFont" charset="-12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A3DB"/>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A3DB"/>
        </a:buClr>
        <a:buFont typeface=".AppleSystemUIFont" charset="-12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A3DB"/>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60218" y="158651"/>
            <a:ext cx="8155132" cy="615177"/>
          </a:xfrm>
        </p:spPr>
        <p:txBody>
          <a:bodyPr>
            <a:normAutofit/>
          </a:bodyPr>
          <a:lstStyle/>
          <a:p>
            <a:r>
              <a:rPr lang="en-US" sz="2000" dirty="0"/>
              <a:t>Disclaimer to viewing this presentation</a:t>
            </a:r>
          </a:p>
        </p:txBody>
      </p:sp>
      <p:sp>
        <p:nvSpPr>
          <p:cNvPr id="5" name="Content Placeholder 4"/>
          <p:cNvSpPr>
            <a:spLocks noGrp="1"/>
          </p:cNvSpPr>
          <p:nvPr>
            <p:ph idx="1"/>
          </p:nvPr>
        </p:nvSpPr>
        <p:spPr>
          <a:xfrm>
            <a:off x="360217" y="773828"/>
            <a:ext cx="8562109" cy="5442245"/>
          </a:xfrm>
        </p:spPr>
        <p:txBody>
          <a:bodyPr>
            <a:noAutofit/>
          </a:bodyPr>
          <a:lstStyle/>
          <a:p>
            <a:r>
              <a:rPr lang="en-US" sz="1600" dirty="0"/>
              <a:t>All information provided to you during this presentation and any associated documents reflect research and clinical evidence, results and recommendations that are available and current at the time of the delivery of the presentation. </a:t>
            </a:r>
          </a:p>
          <a:p>
            <a:r>
              <a:rPr lang="en-US" sz="1600" dirty="0"/>
              <a:t>All information provided to you is only current at the time of delivery and must only be used as general overview information. It does not represent any clinical judgment, medical assessment or diagnosis of any condition. </a:t>
            </a:r>
          </a:p>
          <a:p>
            <a:r>
              <a:rPr lang="en-US" sz="1600" dirty="0"/>
              <a:t>The information is provided for informational educational or learning purposes only and is not intended as a substitute for professional medical advice. </a:t>
            </a:r>
          </a:p>
          <a:p>
            <a:r>
              <a:rPr lang="en-US" sz="1600" dirty="0"/>
              <a:t>While the information has been prepared and presented with due care, this does not warrant or represent that the information is free from error or omissions. </a:t>
            </a:r>
          </a:p>
          <a:p>
            <a:r>
              <a:rPr lang="en-US" sz="1600" dirty="0"/>
              <a:t>It is recommended you refer to and practice within local clinical policy and procedural guidelines. </a:t>
            </a:r>
          </a:p>
          <a:p>
            <a:r>
              <a:rPr lang="en-US" sz="1600" dirty="0"/>
              <a:t>The information/presentation, in part or in whole, must not be reproduced, used, cited, distributed, disseminated or otherwise communicated to any other party, in any form or by any means without the prior written permission of ACNN and/or the presenter. </a:t>
            </a:r>
          </a:p>
          <a:p>
            <a:r>
              <a:rPr lang="en-US" sz="1600" dirty="0"/>
              <a:t>ACNN accepts or assumes no responsibility or liability whatsoever for the information supplied to you and in no event will ACNN be liable for any loss or damage, whether indirect or consequential loss or damage as a result of reliance on information provided to you during an ACNN virtual event. </a:t>
            </a:r>
          </a:p>
          <a:p>
            <a:r>
              <a:rPr lang="en-US" sz="1600" dirty="0"/>
              <a:t>By continuing, you acknowledge your understanding of these terms and have consented to engage in this training, under these terms and conditions.  </a:t>
            </a:r>
          </a:p>
        </p:txBody>
      </p:sp>
    </p:spTree>
    <p:extLst>
      <p:ext uri="{BB962C8B-B14F-4D97-AF65-F5344CB8AC3E}">
        <p14:creationId xmlns:p14="http://schemas.microsoft.com/office/powerpoint/2010/main" val="521482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5EA570D-C653-410E-8D8B-48243EBEA611}"/>
              </a:ext>
            </a:extLst>
          </p:cNvPr>
          <p:cNvSpPr txBox="1">
            <a:spLocks/>
          </p:cNvSpPr>
          <p:nvPr/>
        </p:nvSpPr>
        <p:spPr>
          <a:xfrm>
            <a:off x="784860" y="1542472"/>
            <a:ext cx="7772400" cy="2262909"/>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000" kern="1200">
                <a:solidFill>
                  <a:srgbClr val="005093"/>
                </a:solidFill>
                <a:latin typeface="+mj-lt"/>
                <a:ea typeface="+mj-ea"/>
                <a:cs typeface="+mj-cs"/>
              </a:defRPr>
            </a:lvl1pPr>
          </a:lstStyle>
          <a:p>
            <a:pPr>
              <a:lnSpc>
                <a:spcPct val="115000"/>
              </a:lnSpc>
              <a:spcAft>
                <a:spcPts val="1200"/>
              </a:spcAft>
            </a:pPr>
            <a:r>
              <a:rPr lang="en-AU" sz="2000" dirty="0">
                <a:effectLst/>
                <a:latin typeface="Calibri" panose="020F0502020204030204" pitchFamily="34" charset="0"/>
                <a:ea typeface="Calibri" panose="020F0502020204030204" pitchFamily="34" charset="0"/>
                <a:cs typeface="Times New Roman" panose="02020603050405020304" pitchFamily="18" charset="0"/>
              </a:rPr>
              <a:t>I declare no conflicts of interest due to financial relationships. No commercial support has been received for attendance at this conference or in preparation of this presentation.</a:t>
            </a:r>
          </a:p>
          <a:p>
            <a:pPr>
              <a:lnSpc>
                <a:spcPct val="115000"/>
              </a:lnSpc>
              <a:spcAft>
                <a:spcPts val="1200"/>
              </a:spcAft>
            </a:pPr>
            <a:endParaRPr lang="en-AU"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AU" sz="2000" dirty="0">
                <a:effectLst/>
                <a:latin typeface="Calibri" panose="020F0502020204030204" pitchFamily="34" charset="0"/>
                <a:ea typeface="Calibri" panose="020F0502020204030204" pitchFamily="34" charset="0"/>
                <a:cs typeface="Times New Roman" panose="02020603050405020304" pitchFamily="18" charset="0"/>
              </a:rPr>
              <a:t>All pictures and videos are used by permission.</a:t>
            </a:r>
          </a:p>
        </p:txBody>
      </p:sp>
      <p:sp>
        <p:nvSpPr>
          <p:cNvPr id="2" name="TextBox 1">
            <a:extLst>
              <a:ext uri="{FF2B5EF4-FFF2-40B4-BE49-F238E27FC236}">
                <a16:creationId xmlns:a16="http://schemas.microsoft.com/office/drawing/2014/main" id="{04148E0E-90BF-467B-B5EB-4A43B401C3B9}"/>
              </a:ext>
            </a:extLst>
          </p:cNvPr>
          <p:cNvSpPr txBox="1"/>
          <p:nvPr/>
        </p:nvSpPr>
        <p:spPr>
          <a:xfrm>
            <a:off x="1680210" y="5162788"/>
            <a:ext cx="5783580" cy="707886"/>
          </a:xfrm>
          <a:prstGeom prst="rect">
            <a:avLst/>
          </a:prstGeom>
          <a:noFill/>
          <a:ln>
            <a:solidFill>
              <a:schemeClr val="accent1"/>
            </a:solidFill>
          </a:ln>
        </p:spPr>
        <p:txBody>
          <a:bodyPr wrap="square" rtlCol="0">
            <a:spAutoFit/>
          </a:bodyPr>
          <a:lstStyle/>
          <a:p>
            <a:pPr algn="ctr"/>
            <a:r>
              <a:rPr lang="en-AU" sz="2000" dirty="0"/>
              <a:t>SAMPLE SLIDE ONLY – MAY BE CUSTOMISED BY PRESENTER IF REQUIRED</a:t>
            </a:r>
          </a:p>
        </p:txBody>
      </p:sp>
      <p:sp>
        <p:nvSpPr>
          <p:cNvPr id="4" name="Title 1">
            <a:extLst>
              <a:ext uri="{FF2B5EF4-FFF2-40B4-BE49-F238E27FC236}">
                <a16:creationId xmlns:a16="http://schemas.microsoft.com/office/drawing/2014/main" id="{3E667CC0-7954-4A68-83E4-A669FB8D90C5}"/>
              </a:ext>
            </a:extLst>
          </p:cNvPr>
          <p:cNvSpPr>
            <a:spLocks noGrp="1"/>
          </p:cNvSpPr>
          <p:nvPr>
            <p:ph type="title"/>
          </p:nvPr>
        </p:nvSpPr>
        <p:spPr>
          <a:xfrm>
            <a:off x="628650" y="302004"/>
            <a:ext cx="7886700" cy="958385"/>
          </a:xfrm>
        </p:spPr>
        <p:txBody>
          <a:bodyPr>
            <a:normAutofit fontScale="90000"/>
          </a:bodyPr>
          <a:lstStyle/>
          <a:p>
            <a:r>
              <a:rPr lang="en-AU" dirty="0"/>
              <a:t>Conflict of Interest Slide/Permission for photo’s/diagrams etc </a:t>
            </a:r>
          </a:p>
        </p:txBody>
      </p:sp>
    </p:spTree>
    <p:extLst>
      <p:ext uri="{BB962C8B-B14F-4D97-AF65-F5344CB8AC3E}">
        <p14:creationId xmlns:p14="http://schemas.microsoft.com/office/powerpoint/2010/main" val="1674582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5EA570D-C653-410E-8D8B-48243EBEA611}"/>
              </a:ext>
            </a:extLst>
          </p:cNvPr>
          <p:cNvSpPr txBox="1">
            <a:spLocks/>
          </p:cNvSpPr>
          <p:nvPr/>
        </p:nvSpPr>
        <p:spPr>
          <a:xfrm>
            <a:off x="784860" y="509424"/>
            <a:ext cx="7772400" cy="474075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000" kern="1200">
                <a:solidFill>
                  <a:srgbClr val="005093"/>
                </a:solidFill>
                <a:latin typeface="+mj-lt"/>
                <a:ea typeface="+mj-ea"/>
                <a:cs typeface="+mj-cs"/>
              </a:defRPr>
            </a:lvl1pPr>
          </a:lstStyle>
          <a:p>
            <a:pPr>
              <a:lnSpc>
                <a:spcPct val="115000"/>
              </a:lnSpc>
              <a:spcAft>
                <a:spcPts val="1200"/>
              </a:spcAft>
            </a:pPr>
            <a:r>
              <a:rPr lang="en-AU" sz="2000" dirty="0">
                <a:effectLst/>
                <a:latin typeface="Calibri" panose="020F0502020204030204" pitchFamily="34" charset="0"/>
                <a:ea typeface="Calibri" panose="020F0502020204030204" pitchFamily="34" charset="0"/>
                <a:cs typeface="Times New Roman" panose="02020603050405020304" pitchFamily="18" charset="0"/>
              </a:rPr>
              <a:t>The Australian College of Neonatal Nurses would like to acknowledge the Australian Aboriginal and Torres Strait Islander peoples across Australia as the traditional custodians of the lands on which we live, learn and work, and to honour elders past, present and emerging. We extend that respect to any Australian Aboriginal and Torres Strait Islander peoples who may be present today.</a:t>
            </a:r>
          </a:p>
        </p:txBody>
      </p:sp>
    </p:spTree>
    <p:extLst>
      <p:ext uri="{BB962C8B-B14F-4D97-AF65-F5344CB8AC3E}">
        <p14:creationId xmlns:p14="http://schemas.microsoft.com/office/powerpoint/2010/main" val="27991439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114</TotalTime>
  <Words>400</Words>
  <Application>Microsoft Office PowerPoint</Application>
  <PresentationFormat>On-screen Show (4:3)</PresentationFormat>
  <Paragraphs>15</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.AppleSystemUIFont</vt:lpstr>
      <vt:lpstr>Arial</vt:lpstr>
      <vt:lpstr>Calibri</vt:lpstr>
      <vt:lpstr>Calibri Light</vt:lpstr>
      <vt:lpstr>Office Theme</vt:lpstr>
      <vt:lpstr>Disclaimer to viewing this presentation</vt:lpstr>
      <vt:lpstr>Conflict of Interest Slide/Permission for photo’s/diagrams etc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Accounts</dc:creator>
  <cp:lastModifiedBy>Karen New</cp:lastModifiedBy>
  <cp:revision>19</cp:revision>
  <dcterms:created xsi:type="dcterms:W3CDTF">2016-12-13T01:58:10Z</dcterms:created>
  <dcterms:modified xsi:type="dcterms:W3CDTF">2021-04-03T05:28:17Z</dcterms:modified>
</cp:coreProperties>
</file>